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388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9B28-BF8E-15FF-4064-1994BBBF5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54953-99AE-50E8-3B82-EF0B722C6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43979-7E38-EE76-CE79-639DA28B9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F2CB6-E302-C404-891F-587B030D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72A3B-0B9B-BC3F-5A22-715021C1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0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5205B-4919-9547-102C-4A631DDFF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A78E-1385-F696-ED13-EE058767A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F30C9-B93A-B21F-51CB-8D6D0214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04856-561C-3BB8-87BE-F7EF3034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01B85-D68E-F473-ADB8-314E0F61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9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B7408D-8780-3FFE-E94A-850E38D3B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EF5BD-A488-02CA-841C-13C2B22FD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B45F2-0F81-39EB-1A91-6E5DDDFA1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7E2FC-E357-0F5D-1C51-377BB1454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FDCF-001B-3813-04D4-A2C41812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18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6F63B-5EB7-856B-D6F5-5CA667332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AC402-3D43-52B6-CE76-DFAF292CE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B12D2-E281-15B6-E3A6-73AA9394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528F9-EE7E-2E80-7DFD-7E536DC9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3C310-97E9-DFA2-4179-778966F6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5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02990-4073-DFCE-45AB-46D5609C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BF63E1-15DD-98B7-B9C3-303551276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01470-1C08-C4A6-F25A-E9BBB735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2FE91-71E4-5CB8-728E-481451FF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27B3B-6AAC-0F85-CE30-CA0F7A0E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10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20FFB-B3FE-9A95-F69E-20B6ED3EC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07C1F-0C13-981A-DA70-525E56AB28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EBD83-8FE5-CABC-2F5C-DBB1C9374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0AEEE-4CC6-08FA-2EDC-8ED30796D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DC5C3-E67C-1AC0-4B08-722C17C2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BBD1-BDA7-367C-24AD-7DCBED672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DB24C-EED6-F0C8-122C-DB1336D1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76EE8-6F36-CF19-CA03-2B7CAE49B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84DB6-2D60-D5C4-D03D-777CDC4EF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C56F22-0FB5-B37F-9128-94611E029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0F4815-4395-0523-1DA4-CAF051552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607A4A-A51A-2A5A-ED0C-BA191C99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9464A-5CC5-B960-619F-0A6135B3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87E36F-ACB4-36AF-85F9-A0BCCE56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73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C31B5-C37B-01FF-52B0-565C6991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FB699-11A9-FF4D-B15B-240E682B4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073EA4-BE64-794E-A5B8-BCB87F2F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46DB9C-FB35-0041-8CE6-A099D14A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12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78B9F4-1CD0-B54B-BF6A-EC2731F3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35E0F-AC99-139F-A51B-3637D416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F570F-45EA-162D-1DEB-F4A0AFA6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55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DB55C-4161-3ACC-B889-F05F40D74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D6D1B-9A93-1AB0-0264-DE5EEFDD1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1FDC-E7EC-D6A0-0DA2-E042926EC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D5A43-8A8E-2A77-FF18-3478F1C5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48BB0-662A-D872-5167-9A78B465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AB760-722D-B952-C731-C2C2A235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56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A4FF-DBE6-B7F6-4FA4-036DD3EC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BE04E5-FD60-20F5-162D-FE54C62F7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548EF6-649A-6233-49C0-EAA4BCB0C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995CF-9CED-433D-8C97-125E80C9C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B409B-0053-EA97-52F8-B0F94406E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1DBC-AA3B-8E33-B27F-B7B41C8F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3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F63CA-8B00-355E-D4B8-8F8CD77D3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C0D97-685B-806A-8A1B-AAFA5B3A9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70136-3083-0F39-608E-79803BE8B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BFA89-5019-4677-80D8-D8F72064068C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847A9-C2CB-64FE-070E-3141EDA04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97B97-1894-A0EA-D14E-3AE6CD5C7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3E1C-C359-4703-8778-9759C105A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53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homeassistant.local:8123/" TargetMode="External"/><Relationship Id="rId3" Type="http://schemas.openxmlformats.org/officeDocument/2006/relationships/image" Target="../media/image6.jpg"/><Relationship Id="rId7" Type="http://schemas.openxmlformats.org/officeDocument/2006/relationships/hyperlink" Target="https://homeassistant.local/" TargetMode="External"/><Relationship Id="rId2" Type="http://schemas.openxmlformats.org/officeDocument/2006/relationships/hyperlink" Target="https://home.abbey1.org.uk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hyperlink" Target="https://home.abbey1.org.uk/local/garmin/menu.json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://homeassistant.local:81/login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ccount.nabucasa.com/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6luk5v5i0i8jd0llfaq8s6sf9az7ndqt.ui.nabu.casa/api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homeassistant.local/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hyperlink" Target="https://6luk5v5i0i8jd0llfaq8s6sf9az7ndqt.ui.nabu.casa/local/garmin/menu.js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FF095D-EFB4-2321-4C52-5F2C898BD216}"/>
              </a:ext>
            </a:extLst>
          </p:cNvPr>
          <p:cNvSpPr/>
          <p:nvPr/>
        </p:nvSpPr>
        <p:spPr>
          <a:xfrm>
            <a:off x="12000" y="384242"/>
            <a:ext cx="12168000" cy="608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9" name="Picture 18" descr="A screenshot of a phone&#10;&#10;AI-generated content may be incorrect.">
            <a:extLst>
              <a:ext uri="{FF2B5EF4-FFF2-40B4-BE49-F238E27FC236}">
                <a16:creationId xmlns:a16="http://schemas.microsoft.com/office/drawing/2014/main" id="{10B73478-72A1-36D6-6625-B0394E15B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757" y="1515885"/>
            <a:ext cx="2464427" cy="2464427"/>
          </a:xfrm>
          <a:prstGeom prst="rect">
            <a:avLst/>
          </a:prstGeom>
        </p:spPr>
      </p:pic>
      <p:pic>
        <p:nvPicPr>
          <p:cNvPr id="29" name="Picture 28" descr="A close up of a watch&#10;&#10;AI-generated content may be incorrect.">
            <a:extLst>
              <a:ext uri="{FF2B5EF4-FFF2-40B4-BE49-F238E27FC236}">
                <a16:creationId xmlns:a16="http://schemas.microsoft.com/office/drawing/2014/main" id="{101E2ACA-5B02-A363-8C48-EEEAC0199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977" y="807926"/>
            <a:ext cx="3037987" cy="4265354"/>
          </a:xfrm>
          <a:prstGeom prst="rect">
            <a:avLst/>
          </a:prstGeom>
        </p:spPr>
      </p:pic>
      <p:pic>
        <p:nvPicPr>
          <p:cNvPr id="25" name="Picture 24" descr="A screenshot of a smart phone&#10;&#10;AI-generated content may be incorrect.">
            <a:extLst>
              <a:ext uri="{FF2B5EF4-FFF2-40B4-BE49-F238E27FC236}">
                <a16:creationId xmlns:a16="http://schemas.microsoft.com/office/drawing/2014/main" id="{094F4F5B-05EE-DB74-EF36-D72FA2633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992" y="1580521"/>
            <a:ext cx="2464427" cy="2464427"/>
          </a:xfrm>
          <a:prstGeom prst="rect">
            <a:avLst/>
          </a:prstGeom>
        </p:spPr>
      </p:pic>
      <p:pic>
        <p:nvPicPr>
          <p:cNvPr id="27" name="Picture 26" descr="A close up of a watch&#10;&#10;AI-generated content may be incorrect.">
            <a:extLst>
              <a:ext uri="{FF2B5EF4-FFF2-40B4-BE49-F238E27FC236}">
                <a16:creationId xmlns:a16="http://schemas.microsoft.com/office/drawing/2014/main" id="{CDA3E244-F2D5-B6F9-7551-BD5562B413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212" y="795555"/>
            <a:ext cx="3037987" cy="4265354"/>
          </a:xfrm>
          <a:prstGeom prst="rect">
            <a:avLst/>
          </a:prstGeom>
        </p:spPr>
      </p:pic>
      <p:pic>
        <p:nvPicPr>
          <p:cNvPr id="33" name="Picture 32" descr="A screenshot of a smart home&#10;&#10;AI-generated content may be incorrect.">
            <a:extLst>
              <a:ext uri="{FF2B5EF4-FFF2-40B4-BE49-F238E27FC236}">
                <a16:creationId xmlns:a16="http://schemas.microsoft.com/office/drawing/2014/main" id="{36D0159D-B5EA-C2D6-D54E-D66D5042AD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25" y="1696019"/>
            <a:ext cx="2464427" cy="2464427"/>
          </a:xfrm>
          <a:prstGeom prst="rect">
            <a:avLst/>
          </a:prstGeom>
        </p:spPr>
      </p:pic>
      <p:pic>
        <p:nvPicPr>
          <p:cNvPr id="22" name="Picture 21" descr="A close up of a watch&#10;&#10;AI-generated content may be incorrect.">
            <a:extLst>
              <a:ext uri="{FF2B5EF4-FFF2-40B4-BE49-F238E27FC236}">
                <a16:creationId xmlns:a16="http://schemas.microsoft.com/office/drawing/2014/main" id="{9B5311AA-E950-4FC4-049A-4EAE71EC2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45" y="795555"/>
            <a:ext cx="3037987" cy="4265354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E31C89B0-BEAE-5E70-EADA-840D6AF0AA0A}"/>
              </a:ext>
            </a:extLst>
          </p:cNvPr>
          <p:cNvGrpSpPr/>
          <p:nvPr/>
        </p:nvGrpSpPr>
        <p:grpSpPr>
          <a:xfrm>
            <a:off x="9193138" y="2019570"/>
            <a:ext cx="2693417" cy="2036431"/>
            <a:chOff x="9193138" y="1577578"/>
            <a:chExt cx="2693417" cy="203643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F99FF65-53F1-F20D-32CD-DB811369A635}"/>
                </a:ext>
              </a:extLst>
            </p:cNvPr>
            <p:cNvGrpSpPr/>
            <p:nvPr/>
          </p:nvGrpSpPr>
          <p:grpSpPr>
            <a:xfrm>
              <a:off x="10007127" y="1577578"/>
              <a:ext cx="1879428" cy="2004402"/>
              <a:chOff x="8022753" y="-3829502"/>
              <a:chExt cx="4884592" cy="5209402"/>
            </a:xfrm>
          </p:grpSpPr>
          <p:pic>
            <p:nvPicPr>
              <p:cNvPr id="20" name="Picture 19" descr="A screenshot of a phone&#10;&#10;AI-generated content may be incorrect.">
                <a:extLst>
                  <a:ext uri="{FF2B5EF4-FFF2-40B4-BE49-F238E27FC236}">
                    <a16:creationId xmlns:a16="http://schemas.microsoft.com/office/drawing/2014/main" id="{43E2F7C3-BA4D-F5F7-D558-C4C4B19B1A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83849" y="-3016656"/>
                <a:ext cx="3962400" cy="3962400"/>
              </a:xfrm>
              <a:prstGeom prst="rect">
                <a:avLst/>
              </a:prstGeom>
            </p:spPr>
          </p:pic>
          <p:pic>
            <p:nvPicPr>
              <p:cNvPr id="23" name="Picture 22" descr="A close up of a watch&#10;&#10;AI-generated content may be incorrect.">
                <a:extLst>
                  <a:ext uri="{FF2B5EF4-FFF2-40B4-BE49-F238E27FC236}">
                    <a16:creationId xmlns:a16="http://schemas.microsoft.com/office/drawing/2014/main" id="{FDAF8017-67F1-5C30-A1AB-7DEAA1042C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259" b="14779"/>
              <a:stretch>
                <a:fillRect/>
              </a:stretch>
            </p:blipFill>
            <p:spPr>
              <a:xfrm>
                <a:off x="8022753" y="-3829502"/>
                <a:ext cx="4884592" cy="5209402"/>
              </a:xfrm>
              <a:prstGeom prst="rect">
                <a:avLst/>
              </a:prstGeom>
            </p:spPr>
          </p:pic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B0395031-C4B4-11E1-B440-3DE00E5DCBB7}"/>
                </a:ext>
              </a:extLst>
            </p:cNvPr>
            <p:cNvCxnSpPr/>
            <p:nvPr/>
          </p:nvCxnSpPr>
          <p:spPr>
            <a:xfrm flipV="1">
              <a:off x="9193139" y="1661117"/>
              <a:ext cx="1106905" cy="702644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3BB1C6C-8DC6-2869-DD4E-9BFEE090202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193138" y="2911365"/>
              <a:ext cx="1106905" cy="702644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52A9EA3-A52F-E249-0674-1C719F007E8D}"/>
              </a:ext>
            </a:extLst>
          </p:cNvPr>
          <p:cNvSpPr txBox="1"/>
          <p:nvPr/>
        </p:nvSpPr>
        <p:spPr>
          <a:xfrm>
            <a:off x="3806527" y="5668985"/>
            <a:ext cx="4578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err="1"/>
              <a:t>HomeAssistant</a:t>
            </a:r>
            <a:r>
              <a:rPr lang="en-GB" sz="3200" dirty="0"/>
              <a:t> for Garmin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7EEBC2-D252-D7F2-9055-964248F11C04}"/>
              </a:ext>
            </a:extLst>
          </p:cNvPr>
          <p:cNvSpPr txBox="1"/>
          <p:nvPr/>
        </p:nvSpPr>
        <p:spPr>
          <a:xfrm>
            <a:off x="920569" y="5141808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Toggle switches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E14151-1E4F-E038-28FF-D83545F3588B}"/>
              </a:ext>
            </a:extLst>
          </p:cNvPr>
          <p:cNvSpPr txBox="1"/>
          <p:nvPr/>
        </p:nvSpPr>
        <p:spPr>
          <a:xfrm>
            <a:off x="7321893" y="5141808"/>
            <a:ext cx="2304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Trigger Automations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3CE365-90C9-D76E-39B8-A452D7B017E7}"/>
              </a:ext>
            </a:extLst>
          </p:cNvPr>
          <p:cNvSpPr txBox="1"/>
          <p:nvPr/>
        </p:nvSpPr>
        <p:spPr>
          <a:xfrm>
            <a:off x="10269411" y="5073280"/>
            <a:ext cx="1354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Sub-menus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4EABE2-B9DB-AFE6-5FAD-40DE9EF03292}"/>
              </a:ext>
            </a:extLst>
          </p:cNvPr>
          <p:cNvSpPr txBox="1"/>
          <p:nvPr/>
        </p:nvSpPr>
        <p:spPr>
          <a:xfrm>
            <a:off x="3838529" y="5141808"/>
            <a:ext cx="262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Amend Numeric Values</a:t>
            </a:r>
          </a:p>
        </p:txBody>
      </p:sp>
    </p:spTree>
    <p:extLst>
      <p:ext uri="{BB962C8B-B14F-4D97-AF65-F5344CB8AC3E}">
        <p14:creationId xmlns:p14="http://schemas.microsoft.com/office/powerpoint/2010/main" val="315994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E2975E8-3961-BDC9-FD8F-CE770D74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Assistant Setup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5E8573-FD41-1F01-5282-625998EBF382}"/>
              </a:ext>
            </a:extLst>
          </p:cNvPr>
          <p:cNvSpPr/>
          <p:nvPr/>
        </p:nvSpPr>
        <p:spPr>
          <a:xfrm>
            <a:off x="808509" y="1456416"/>
            <a:ext cx="10574983" cy="4355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BA7A3EF-7CFC-B08D-AE9B-16D98D1826C3}"/>
              </a:ext>
            </a:extLst>
          </p:cNvPr>
          <p:cNvSpPr/>
          <p:nvPr/>
        </p:nvSpPr>
        <p:spPr>
          <a:xfrm>
            <a:off x="7554779" y="2336798"/>
            <a:ext cx="3751796" cy="1325563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dirty="0"/>
              <a:t>Raspberry Pi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18E781-2053-54E7-20BF-0785F2C9D58F}"/>
              </a:ext>
            </a:extLst>
          </p:cNvPr>
          <p:cNvSpPr txBox="1"/>
          <p:nvPr/>
        </p:nvSpPr>
        <p:spPr>
          <a:xfrm>
            <a:off x="808509" y="3438298"/>
            <a:ext cx="216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2"/>
              </a:rPr>
              <a:t>https://&lt;public_url&gt;/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68C7D8-0B45-2977-1E7B-4373CBFCE5FE}"/>
              </a:ext>
            </a:extLst>
          </p:cNvPr>
          <p:cNvSpPr txBox="1"/>
          <p:nvPr/>
        </p:nvSpPr>
        <p:spPr>
          <a:xfrm>
            <a:off x="2899029" y="4242311"/>
            <a:ext cx="3245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Dynamic DNS</a:t>
            </a:r>
          </a:p>
          <a:p>
            <a:pPr algn="ctr"/>
            <a:r>
              <a:rPr lang="en-GB" dirty="0"/>
              <a:t>&lt;</a:t>
            </a:r>
            <a:r>
              <a:rPr lang="en-GB" dirty="0" err="1"/>
              <a:t>public_url</a:t>
            </a:r>
            <a:r>
              <a:rPr lang="en-GB" dirty="0"/>
              <a:t>&gt; -&gt; router IP address</a:t>
            </a:r>
          </a:p>
        </p:txBody>
      </p:sp>
      <p:pic>
        <p:nvPicPr>
          <p:cNvPr id="21" name="Picture 20" descr="A close up of a watch&#10;&#10;Description automatically generated">
            <a:extLst>
              <a:ext uri="{FF2B5EF4-FFF2-40B4-BE49-F238E27FC236}">
                <a16:creationId xmlns:a16="http://schemas.microsoft.com/office/drawing/2014/main" id="{459DA3D9-9F4F-C97F-90AD-06F9E5699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00" y="2537933"/>
            <a:ext cx="607142" cy="664014"/>
          </a:xfrm>
          <a:prstGeom prst="rect">
            <a:avLst/>
          </a:prstGeom>
        </p:spPr>
      </p:pic>
      <p:pic>
        <p:nvPicPr>
          <p:cNvPr id="23" name="Picture 22" descr="A close up of a cell phone&#10;&#10;Description automatically generated">
            <a:extLst>
              <a:ext uri="{FF2B5EF4-FFF2-40B4-BE49-F238E27FC236}">
                <a16:creationId xmlns:a16="http://schemas.microsoft.com/office/drawing/2014/main" id="{4BFBD884-A6BE-6D10-3995-B9F8D295AA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6881" y="2415399"/>
            <a:ext cx="510904" cy="909082"/>
          </a:xfrm>
          <a:prstGeom prst="rect">
            <a:avLst/>
          </a:prstGeom>
        </p:spPr>
      </p:pic>
      <p:pic>
        <p:nvPicPr>
          <p:cNvPr id="25" name="Picture 24" descr="A blue globe with white lines and dots&#10;&#10;Description automatically generated">
            <a:extLst>
              <a:ext uri="{FF2B5EF4-FFF2-40B4-BE49-F238E27FC236}">
                <a16:creationId xmlns:a16="http://schemas.microsoft.com/office/drawing/2014/main" id="{733F4D62-D20D-E2A0-6389-DC3F8E128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024" y="2077520"/>
            <a:ext cx="1617185" cy="158484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73903EF-317F-5E71-686D-11FC3D3B84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5448" y="2446675"/>
            <a:ext cx="846528" cy="8465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E897942-A940-9977-2AE1-C215BB7A0DA5}"/>
              </a:ext>
            </a:extLst>
          </p:cNvPr>
          <p:cNvSpPr/>
          <p:nvPr/>
        </p:nvSpPr>
        <p:spPr>
          <a:xfrm>
            <a:off x="7707215" y="2446676"/>
            <a:ext cx="1325563" cy="8465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Proxy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4700D9B-70D3-20B7-B1E4-BDCCCA5EB043}"/>
              </a:ext>
            </a:extLst>
          </p:cNvPr>
          <p:cNvSpPr/>
          <p:nvPr/>
        </p:nvSpPr>
        <p:spPr>
          <a:xfrm>
            <a:off x="9798015" y="2446676"/>
            <a:ext cx="1325563" cy="8465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Web Server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CBF49E0-9D18-C30C-36DC-476840E330E5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9032778" y="2867851"/>
            <a:ext cx="765237" cy="20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5B7C673-3845-2E41-2658-6784863F61C6}"/>
              </a:ext>
            </a:extLst>
          </p:cNvPr>
          <p:cNvCxnSpPr>
            <a:cxnSpLocks/>
            <a:stCxn id="21" idx="3"/>
            <a:endCxn id="23" idx="3"/>
          </p:cNvCxnSpPr>
          <p:nvPr/>
        </p:nvCxnSpPr>
        <p:spPr>
          <a:xfrm>
            <a:off x="1671642" y="2869940"/>
            <a:ext cx="7652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840729A-79D0-FDFA-6C69-59F898DF4B52}"/>
              </a:ext>
            </a:extLst>
          </p:cNvPr>
          <p:cNvCxnSpPr>
            <a:cxnSpLocks/>
            <a:stCxn id="23" idx="1"/>
            <a:endCxn id="25" idx="1"/>
          </p:cNvCxnSpPr>
          <p:nvPr/>
        </p:nvCxnSpPr>
        <p:spPr>
          <a:xfrm>
            <a:off x="2947785" y="2869940"/>
            <a:ext cx="7652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7914B84-B5BD-9EBF-A687-F2339AE21E17}"/>
              </a:ext>
            </a:extLst>
          </p:cNvPr>
          <p:cNvCxnSpPr>
            <a:cxnSpLocks/>
            <a:stCxn id="25" idx="3"/>
            <a:endCxn id="27" idx="1"/>
          </p:cNvCxnSpPr>
          <p:nvPr/>
        </p:nvCxnSpPr>
        <p:spPr>
          <a:xfrm flipV="1">
            <a:off x="5330209" y="2869940"/>
            <a:ext cx="7652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F184685-5993-6B8B-53E8-CC7D8BD64591}"/>
              </a:ext>
            </a:extLst>
          </p:cNvPr>
          <p:cNvCxnSpPr>
            <a:cxnSpLocks/>
            <a:stCxn id="27" idx="3"/>
            <a:endCxn id="29" idx="1"/>
          </p:cNvCxnSpPr>
          <p:nvPr/>
        </p:nvCxnSpPr>
        <p:spPr>
          <a:xfrm>
            <a:off x="6941976" y="2869940"/>
            <a:ext cx="7652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F93B16F-F02F-738C-4DE5-6C0D23D6C6C9}"/>
              </a:ext>
            </a:extLst>
          </p:cNvPr>
          <p:cNvSpPr txBox="1"/>
          <p:nvPr/>
        </p:nvSpPr>
        <p:spPr>
          <a:xfrm>
            <a:off x="1496383" y="1967466"/>
            <a:ext cx="1115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Bluetooth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92DF6A3-5010-6FDF-2A69-039ECED86B07}"/>
              </a:ext>
            </a:extLst>
          </p:cNvPr>
          <p:cNvSpPr txBox="1"/>
          <p:nvPr/>
        </p:nvSpPr>
        <p:spPr>
          <a:xfrm>
            <a:off x="2947785" y="1828967"/>
            <a:ext cx="893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Mobile / Wi-Fi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7A4F314-DA69-4C9A-C2AB-5C78EAADA4BB}"/>
              </a:ext>
            </a:extLst>
          </p:cNvPr>
          <p:cNvSpPr txBox="1"/>
          <p:nvPr/>
        </p:nvSpPr>
        <p:spPr>
          <a:xfrm>
            <a:off x="5109832" y="1967466"/>
            <a:ext cx="12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Broadband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5B582B9-BB37-A6CD-DB99-5C7286BAA190}"/>
              </a:ext>
            </a:extLst>
          </p:cNvPr>
          <p:cNvSpPr txBox="1"/>
          <p:nvPr/>
        </p:nvSpPr>
        <p:spPr>
          <a:xfrm>
            <a:off x="6860686" y="1967466"/>
            <a:ext cx="927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HTTPS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41C5C77-2198-E087-68D5-DD05CB8EC819}"/>
              </a:ext>
            </a:extLst>
          </p:cNvPr>
          <p:cNvSpPr txBox="1"/>
          <p:nvPr/>
        </p:nvSpPr>
        <p:spPr>
          <a:xfrm>
            <a:off x="9032777" y="1967466"/>
            <a:ext cx="76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HTTP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30AE2BC3-88E1-E8D0-202A-F12371E80BD6}"/>
              </a:ext>
            </a:extLst>
          </p:cNvPr>
          <p:cNvCxnSpPr>
            <a:stCxn id="12" idx="3"/>
            <a:endCxn id="29" idx="2"/>
          </p:cNvCxnSpPr>
          <p:nvPr/>
        </p:nvCxnSpPr>
        <p:spPr>
          <a:xfrm flipV="1">
            <a:off x="8234729" y="3293205"/>
            <a:ext cx="135268" cy="883055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7B875011-644E-239A-4DCE-3C213DDDC53D}"/>
              </a:ext>
            </a:extLst>
          </p:cNvPr>
          <p:cNvCxnSpPr>
            <a:stCxn id="13" idx="3"/>
            <a:endCxn id="30" idx="2"/>
          </p:cNvCxnSpPr>
          <p:nvPr/>
        </p:nvCxnSpPr>
        <p:spPr>
          <a:xfrm flipV="1">
            <a:off x="10250012" y="3293205"/>
            <a:ext cx="210785" cy="122606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2C379908-4225-F096-2957-99EA527AECC1}"/>
              </a:ext>
            </a:extLst>
          </p:cNvPr>
          <p:cNvCxnSpPr>
            <a:cxnSpLocks/>
            <a:stCxn id="11" idx="3"/>
            <a:endCxn id="25" idx="1"/>
          </p:cNvCxnSpPr>
          <p:nvPr/>
        </p:nvCxnSpPr>
        <p:spPr>
          <a:xfrm flipV="1">
            <a:off x="2975962" y="2869941"/>
            <a:ext cx="737062" cy="75302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6F0B97A-A793-CEA1-2937-1E4E442E1B9F}"/>
              </a:ext>
            </a:extLst>
          </p:cNvPr>
          <p:cNvSpPr txBox="1"/>
          <p:nvPr/>
        </p:nvSpPr>
        <p:spPr>
          <a:xfrm>
            <a:off x="5982318" y="3991594"/>
            <a:ext cx="2252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7"/>
              </a:rPr>
              <a:t>https://&lt;private_url&gt;/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262B18-74A3-3294-6CED-AAA194728A74}"/>
              </a:ext>
            </a:extLst>
          </p:cNvPr>
          <p:cNvSpPr txBox="1"/>
          <p:nvPr/>
        </p:nvSpPr>
        <p:spPr>
          <a:xfrm>
            <a:off x="7555620" y="4334601"/>
            <a:ext cx="2694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8"/>
              </a:rPr>
              <a:t>http://</a:t>
            </a:r>
            <a:r>
              <a:rPr lang="en-GB" dirty="0">
                <a:hlinkClick r:id="rId7"/>
              </a:rPr>
              <a:t>&lt;private_url&gt;</a:t>
            </a:r>
            <a:r>
              <a:rPr lang="en-GB" dirty="0">
                <a:hlinkClick r:id="rId8"/>
              </a:rPr>
              <a:t>:8123/</a:t>
            </a:r>
            <a:endParaRPr lang="en-GB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A69172B-D072-D523-75D1-3375DD37BCBC}"/>
              </a:ext>
            </a:extLst>
          </p:cNvPr>
          <p:cNvSpPr txBox="1"/>
          <p:nvPr/>
        </p:nvSpPr>
        <p:spPr>
          <a:xfrm>
            <a:off x="6913795" y="1456416"/>
            <a:ext cx="2880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Admin: </a:t>
            </a:r>
            <a:r>
              <a:rPr lang="en-GB" sz="1400" dirty="0">
                <a:hlinkClick r:id="rId9"/>
              </a:rPr>
              <a:t>http://&lt;private_url&gt;:81/login</a:t>
            </a:r>
            <a:endParaRPr lang="en-GB" sz="1400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EF86CD3-71D3-B820-9D8D-5266D21A5588}"/>
              </a:ext>
            </a:extLst>
          </p:cNvPr>
          <p:cNvCxnSpPr>
            <a:stCxn id="80" idx="2"/>
            <a:endCxn id="29" idx="0"/>
          </p:cNvCxnSpPr>
          <p:nvPr/>
        </p:nvCxnSpPr>
        <p:spPr>
          <a:xfrm>
            <a:off x="8353837" y="1764193"/>
            <a:ext cx="16160" cy="6824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FF22F44D-C97A-30DD-1553-13D8D36D185B}"/>
              </a:ext>
            </a:extLst>
          </p:cNvPr>
          <p:cNvSpPr txBox="1"/>
          <p:nvPr/>
        </p:nvSpPr>
        <p:spPr>
          <a:xfrm>
            <a:off x="808509" y="5411160"/>
            <a:ext cx="4023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Menu: </a:t>
            </a:r>
            <a:r>
              <a:rPr lang="en-GB" sz="1400" dirty="0">
                <a:hlinkClick r:id="rId10"/>
              </a:rPr>
              <a:t>https://</a:t>
            </a:r>
            <a:r>
              <a:rPr lang="en-GB" sz="1400" dirty="0">
                <a:hlinkClick r:id="rId2"/>
              </a:rPr>
              <a:t>&lt;public_url&gt;</a:t>
            </a:r>
            <a:r>
              <a:rPr lang="en-GB" sz="1400" dirty="0">
                <a:hlinkClick r:id="rId10"/>
              </a:rPr>
              <a:t>/local/garmin/menu.json</a:t>
            </a:r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2B23152-63B7-C598-00EB-87C7E382C515}"/>
              </a:ext>
            </a:extLst>
          </p:cNvPr>
          <p:cNvSpPr txBox="1"/>
          <p:nvPr/>
        </p:nvSpPr>
        <p:spPr>
          <a:xfrm>
            <a:off x="5781510" y="4980273"/>
            <a:ext cx="4679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Router: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Port forwarding 443 to Private LAN Home Assistant 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Port forwarding 80 to Home Assistant IP for Let’s Encrypt.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8364856-9FB9-CDC3-0ACF-CF4A3EA4D848}"/>
              </a:ext>
            </a:extLst>
          </p:cNvPr>
          <p:cNvCxnSpPr>
            <a:cxnSpLocks/>
            <a:stCxn id="25" idx="2"/>
            <a:endCxn id="14" idx="0"/>
          </p:cNvCxnSpPr>
          <p:nvPr/>
        </p:nvCxnSpPr>
        <p:spPr>
          <a:xfrm>
            <a:off x="4521617" y="3662361"/>
            <a:ext cx="4" cy="579950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95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E30B9D6-78B0-A9D3-FD7F-213CD1A0683D}"/>
              </a:ext>
            </a:extLst>
          </p:cNvPr>
          <p:cNvSpPr/>
          <p:nvPr/>
        </p:nvSpPr>
        <p:spPr>
          <a:xfrm>
            <a:off x="500985" y="1996144"/>
            <a:ext cx="11266945" cy="281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BA7A3EF-7CFC-B08D-AE9B-16D98D1826C3}"/>
              </a:ext>
            </a:extLst>
          </p:cNvPr>
          <p:cNvSpPr/>
          <p:nvPr/>
        </p:nvSpPr>
        <p:spPr>
          <a:xfrm>
            <a:off x="10008973" y="2893389"/>
            <a:ext cx="1682040" cy="1325563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dirty="0"/>
              <a:t>Raspberry Pi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E2975E8-3961-BDC9-FD8F-CE770D74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Nabu Casa Setup</a:t>
            </a:r>
          </a:p>
        </p:txBody>
      </p:sp>
      <p:pic>
        <p:nvPicPr>
          <p:cNvPr id="21" name="Picture 20" descr="A close up of a watch&#10;&#10;Description automatically generated">
            <a:extLst>
              <a:ext uri="{FF2B5EF4-FFF2-40B4-BE49-F238E27FC236}">
                <a16:creationId xmlns:a16="http://schemas.microsoft.com/office/drawing/2014/main" id="{459DA3D9-9F4F-C97F-90AD-06F9E56995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938" y="3072951"/>
            <a:ext cx="607142" cy="664014"/>
          </a:xfrm>
          <a:prstGeom prst="rect">
            <a:avLst/>
          </a:prstGeom>
        </p:spPr>
      </p:pic>
      <p:pic>
        <p:nvPicPr>
          <p:cNvPr id="23" name="Picture 22" descr="A close up of a cell phone&#10;&#10;Description automatically generated">
            <a:extLst>
              <a:ext uri="{FF2B5EF4-FFF2-40B4-BE49-F238E27FC236}">
                <a16:creationId xmlns:a16="http://schemas.microsoft.com/office/drawing/2014/main" id="{4BFBD884-A6BE-6D10-3995-B9F8D295AA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21319" y="2950417"/>
            <a:ext cx="510904" cy="909082"/>
          </a:xfrm>
          <a:prstGeom prst="rect">
            <a:avLst/>
          </a:prstGeom>
        </p:spPr>
      </p:pic>
      <p:pic>
        <p:nvPicPr>
          <p:cNvPr id="25" name="Picture 24" descr="A blue globe with white lines and dots&#10;&#10;Description automatically generated">
            <a:extLst>
              <a:ext uri="{FF2B5EF4-FFF2-40B4-BE49-F238E27FC236}">
                <a16:creationId xmlns:a16="http://schemas.microsoft.com/office/drawing/2014/main" id="{733F4D62-D20D-E2A0-6389-DC3F8E128F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462" y="2612538"/>
            <a:ext cx="1617185" cy="158484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73903EF-317F-5E71-686D-11FC3D3B8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0688" y="2981693"/>
            <a:ext cx="846528" cy="8465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4700D9B-70D3-20B7-B1E4-BDCCCA5EB043}"/>
              </a:ext>
            </a:extLst>
          </p:cNvPr>
          <p:cNvSpPr/>
          <p:nvPr/>
        </p:nvSpPr>
        <p:spPr>
          <a:xfrm>
            <a:off x="10182453" y="2981694"/>
            <a:ext cx="1325563" cy="8465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Web Server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CBF49E0-9D18-C30C-36DC-476840E330E5}"/>
              </a:ext>
            </a:extLst>
          </p:cNvPr>
          <p:cNvCxnSpPr>
            <a:cxnSpLocks/>
            <a:stCxn id="30" idx="1"/>
            <a:endCxn id="27" idx="3"/>
          </p:cNvCxnSpPr>
          <p:nvPr/>
        </p:nvCxnSpPr>
        <p:spPr>
          <a:xfrm flipH="1" flipV="1">
            <a:off x="9417216" y="3404958"/>
            <a:ext cx="765237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5B7C673-3845-2E41-2658-6784863F61C6}"/>
              </a:ext>
            </a:extLst>
          </p:cNvPr>
          <p:cNvCxnSpPr>
            <a:cxnSpLocks/>
            <a:stCxn id="21" idx="3"/>
            <a:endCxn id="23" idx="3"/>
          </p:cNvCxnSpPr>
          <p:nvPr/>
        </p:nvCxnSpPr>
        <p:spPr>
          <a:xfrm>
            <a:off x="2056080" y="3404958"/>
            <a:ext cx="7652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840729A-79D0-FDFA-6C69-59F898DF4B52}"/>
              </a:ext>
            </a:extLst>
          </p:cNvPr>
          <p:cNvCxnSpPr>
            <a:cxnSpLocks/>
            <a:stCxn id="23" idx="1"/>
            <a:endCxn id="25" idx="1"/>
          </p:cNvCxnSpPr>
          <p:nvPr/>
        </p:nvCxnSpPr>
        <p:spPr>
          <a:xfrm>
            <a:off x="3332223" y="3404958"/>
            <a:ext cx="7652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7914B84-B5BD-9EBF-A687-F2339AE21E17}"/>
              </a:ext>
            </a:extLst>
          </p:cNvPr>
          <p:cNvCxnSpPr>
            <a:cxnSpLocks/>
            <a:stCxn id="27" idx="1"/>
            <a:endCxn id="48" idx="3"/>
          </p:cNvCxnSpPr>
          <p:nvPr/>
        </p:nvCxnSpPr>
        <p:spPr>
          <a:xfrm flipH="1">
            <a:off x="7805449" y="3404958"/>
            <a:ext cx="7652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F184685-5993-6B8B-53E8-CC7D8BD64591}"/>
              </a:ext>
            </a:extLst>
          </p:cNvPr>
          <p:cNvCxnSpPr>
            <a:cxnSpLocks/>
            <a:stCxn id="25" idx="3"/>
            <a:endCxn id="48" idx="1"/>
          </p:cNvCxnSpPr>
          <p:nvPr/>
        </p:nvCxnSpPr>
        <p:spPr>
          <a:xfrm>
            <a:off x="5714647" y="3404959"/>
            <a:ext cx="7652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F93B16F-F02F-738C-4DE5-6C0D23D6C6C9}"/>
              </a:ext>
            </a:extLst>
          </p:cNvPr>
          <p:cNvSpPr txBox="1"/>
          <p:nvPr/>
        </p:nvSpPr>
        <p:spPr>
          <a:xfrm>
            <a:off x="1880821" y="2524057"/>
            <a:ext cx="1115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Bluetooth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92DF6A3-5010-6FDF-2A69-039ECED86B07}"/>
              </a:ext>
            </a:extLst>
          </p:cNvPr>
          <p:cNvSpPr txBox="1"/>
          <p:nvPr/>
        </p:nvSpPr>
        <p:spPr>
          <a:xfrm>
            <a:off x="3332223" y="2385558"/>
            <a:ext cx="893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Mobile / Wi-Fi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7A4F314-DA69-4C9A-C2AB-5C78EAADA4BB}"/>
              </a:ext>
            </a:extLst>
          </p:cNvPr>
          <p:cNvSpPr txBox="1"/>
          <p:nvPr/>
        </p:nvSpPr>
        <p:spPr>
          <a:xfrm>
            <a:off x="5494270" y="2524057"/>
            <a:ext cx="12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Broadband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5B582B9-BB37-A6CD-DB99-5C7286BAA190}"/>
              </a:ext>
            </a:extLst>
          </p:cNvPr>
          <p:cNvSpPr txBox="1"/>
          <p:nvPr/>
        </p:nvSpPr>
        <p:spPr>
          <a:xfrm>
            <a:off x="7724159" y="2524057"/>
            <a:ext cx="927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HTTPS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41C5C77-2198-E087-68D5-DD05CB8EC819}"/>
              </a:ext>
            </a:extLst>
          </p:cNvPr>
          <p:cNvSpPr txBox="1"/>
          <p:nvPr/>
        </p:nvSpPr>
        <p:spPr>
          <a:xfrm>
            <a:off x="9382386" y="2524057"/>
            <a:ext cx="83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HTTPS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7B875011-644E-239A-4DCE-3C213DDDC53D}"/>
              </a:ext>
            </a:extLst>
          </p:cNvPr>
          <p:cNvCxnSpPr>
            <a:stCxn id="13" idx="3"/>
            <a:endCxn id="30" idx="2"/>
          </p:cNvCxnSpPr>
          <p:nvPr/>
        </p:nvCxnSpPr>
        <p:spPr>
          <a:xfrm flipV="1">
            <a:off x="10641008" y="3828223"/>
            <a:ext cx="204227" cy="797725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2C379908-4225-F096-2957-99EA527AECC1}"/>
              </a:ext>
            </a:extLst>
          </p:cNvPr>
          <p:cNvCxnSpPr>
            <a:cxnSpLocks/>
            <a:stCxn id="2" idx="3"/>
            <a:endCxn id="25" idx="1"/>
          </p:cNvCxnSpPr>
          <p:nvPr/>
        </p:nvCxnSpPr>
        <p:spPr>
          <a:xfrm flipV="1">
            <a:off x="3567238" y="3404959"/>
            <a:ext cx="530224" cy="73412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7262B18-74A3-3294-6CED-AAA194728A74}"/>
              </a:ext>
            </a:extLst>
          </p:cNvPr>
          <p:cNvSpPr txBox="1"/>
          <p:nvPr/>
        </p:nvSpPr>
        <p:spPr>
          <a:xfrm>
            <a:off x="7946616" y="4441282"/>
            <a:ext cx="2694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6"/>
              </a:rPr>
              <a:t>http://&lt;private_url&gt;:8123/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6368F1-7A2B-6749-561B-5EF16C4317B3}"/>
              </a:ext>
            </a:extLst>
          </p:cNvPr>
          <p:cNvSpPr txBox="1"/>
          <p:nvPr/>
        </p:nvSpPr>
        <p:spPr>
          <a:xfrm>
            <a:off x="544922" y="3954414"/>
            <a:ext cx="302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7"/>
              </a:rPr>
              <a:t>https://&lt;id&gt;.ui.nabu.casa/api</a:t>
            </a:r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1C2DD00-764F-5424-868B-F3DE3A59A247}"/>
              </a:ext>
            </a:extLst>
          </p:cNvPr>
          <p:cNvSpPr/>
          <p:nvPr/>
        </p:nvSpPr>
        <p:spPr>
          <a:xfrm>
            <a:off x="6479886" y="2981694"/>
            <a:ext cx="1325563" cy="8465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Nabu Casa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2FF8056-DC2D-6B8C-92BA-9BB69E5ECB21}"/>
              </a:ext>
            </a:extLst>
          </p:cNvPr>
          <p:cNvSpPr txBox="1"/>
          <p:nvPr/>
        </p:nvSpPr>
        <p:spPr>
          <a:xfrm>
            <a:off x="5599648" y="2069677"/>
            <a:ext cx="308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Admin: </a:t>
            </a:r>
            <a:r>
              <a:rPr lang="en-GB" sz="1400" dirty="0">
                <a:hlinkClick r:id="rId8"/>
              </a:rPr>
              <a:t>https://account.nabucasa.com/</a:t>
            </a:r>
            <a:endParaRPr lang="en-GB" sz="1400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45BA884-4764-0443-166D-A93D83C5DC36}"/>
              </a:ext>
            </a:extLst>
          </p:cNvPr>
          <p:cNvCxnSpPr>
            <a:stCxn id="53" idx="2"/>
            <a:endCxn id="48" idx="0"/>
          </p:cNvCxnSpPr>
          <p:nvPr/>
        </p:nvCxnSpPr>
        <p:spPr>
          <a:xfrm>
            <a:off x="7142667" y="2377454"/>
            <a:ext cx="1" cy="6042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06B44BD0-D310-8027-D3CB-5CCB6D729298}"/>
              </a:ext>
            </a:extLst>
          </p:cNvPr>
          <p:cNvSpPr txBox="1"/>
          <p:nvPr/>
        </p:nvSpPr>
        <p:spPr>
          <a:xfrm>
            <a:off x="516936" y="4502836"/>
            <a:ext cx="4389118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Menu: </a:t>
            </a:r>
            <a:r>
              <a:rPr lang="en-GB" sz="1400" dirty="0">
                <a:hlinkClick r:id="rId9"/>
              </a:rPr>
              <a:t>https://</a:t>
            </a:r>
            <a:r>
              <a:rPr lang="en-GB" sz="1400" dirty="0">
                <a:hlinkClick r:id="rId7"/>
              </a:rPr>
              <a:t>&lt;id&gt;</a:t>
            </a:r>
            <a:r>
              <a:rPr lang="en-GB" sz="1400" dirty="0">
                <a:hlinkClick r:id="rId9"/>
              </a:rPr>
              <a:t>.ui.nabu.casa/local/garmin/menu.json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6544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shot of a smart phone&#10;&#10;AI-generated content may be incorrect.">
            <a:extLst>
              <a:ext uri="{FF2B5EF4-FFF2-40B4-BE49-F238E27FC236}">
                <a16:creationId xmlns:a16="http://schemas.microsoft.com/office/drawing/2014/main" id="{245BD6FA-EF98-AB0A-B9C4-FD7AF2C653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524" y="1447524"/>
            <a:ext cx="3962953" cy="3962953"/>
          </a:xfrm>
          <a:prstGeom prst="rect">
            <a:avLst/>
          </a:prstGeom>
        </p:spPr>
      </p:pic>
      <p:pic>
        <p:nvPicPr>
          <p:cNvPr id="10" name="Picture 9" descr="A close up of a watch&#10;&#10;AI-generated content may be incorrect.">
            <a:extLst>
              <a:ext uri="{FF2B5EF4-FFF2-40B4-BE49-F238E27FC236}">
                <a16:creationId xmlns:a16="http://schemas.microsoft.com/office/drawing/2014/main" id="{67CD1DD0-1213-8123-70D8-AF59BD61A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704" y="0"/>
            <a:ext cx="4884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062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169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Home Assistant Setup</vt:lpstr>
      <vt:lpstr>Nabu Casa Setup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Assistant Setup</dc:title>
  <dc:creator>Philip Abbey</dc:creator>
  <cp:lastModifiedBy>Philip Abbey</cp:lastModifiedBy>
  <cp:revision>18</cp:revision>
  <dcterms:created xsi:type="dcterms:W3CDTF">2023-12-20T17:30:41Z</dcterms:created>
  <dcterms:modified xsi:type="dcterms:W3CDTF">2025-11-16T17:31:12Z</dcterms:modified>
</cp:coreProperties>
</file>